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87" r:id="rId4"/>
    <p:sldId id="288" r:id="rId5"/>
    <p:sldId id="289" r:id="rId6"/>
    <p:sldId id="281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838" autoAdjust="0"/>
    <p:restoredTop sz="88271" autoAdjust="0"/>
  </p:normalViewPr>
  <p:slideViewPr>
    <p:cSldViewPr>
      <p:cViewPr>
        <p:scale>
          <a:sx n="76" d="100"/>
          <a:sy n="76" d="100"/>
        </p:scale>
        <p:origin x="-97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E8575-C0B9-40C2-810C-BCA022691F85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B2D13-6B6A-4E44-BFA0-2E2D157C5FA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7855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1AB57F-DC07-49F9-8130-14652A2CDA9E}" type="datetimeFigureOut">
              <a:rPr lang="en-IN" smtClean="0"/>
              <a:pPr/>
              <a:t>01/09/2020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9B0D29-CD7E-47BF-B7CA-6A9152A0C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037673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Root-Stem Transition</a:t>
            </a:r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45864" y="3789040"/>
            <a:ext cx="7846615" cy="1080120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N" sz="2400" dirty="0" smtClean="0"/>
              <a:t> </a:t>
            </a:r>
            <a:r>
              <a:rPr lang="en-IN" sz="2200" dirty="0" smtClean="0"/>
              <a:t>Presented By:</a:t>
            </a:r>
          </a:p>
          <a:p>
            <a:r>
              <a:rPr lang="en-IN" sz="1800" dirty="0" err="1" smtClean="0"/>
              <a:t>Dr.</a:t>
            </a:r>
            <a:r>
              <a:rPr lang="en-IN" sz="1800" dirty="0" smtClean="0"/>
              <a:t> </a:t>
            </a:r>
            <a:r>
              <a:rPr lang="en-IN" sz="1800" dirty="0" err="1" smtClean="0"/>
              <a:t>Pushpa</a:t>
            </a:r>
            <a:r>
              <a:rPr lang="en-IN" sz="1800" dirty="0" smtClean="0"/>
              <a:t> Jain</a:t>
            </a:r>
          </a:p>
          <a:p>
            <a:r>
              <a:rPr lang="en-US" sz="1800" dirty="0" smtClean="0"/>
              <a:t>Dept. of Botany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xmlns="" val="23426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40938"/>
            <a:ext cx="8003232" cy="1012974"/>
          </a:xfrm>
        </p:spPr>
        <p:txBody>
          <a:bodyPr/>
          <a:lstStyle/>
          <a:p>
            <a:r>
              <a:rPr lang="en-IN" dirty="0" err="1" smtClean="0"/>
              <a:t>Lathyrus</a:t>
            </a:r>
            <a:r>
              <a:rPr lang="en-IN" dirty="0" smtClean="0"/>
              <a:t> Type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67544" y="1160748"/>
            <a:ext cx="8424936" cy="471652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In this type of transition, xylem strands do not divide but twist through 180</a:t>
            </a:r>
            <a:r>
              <a:rPr lang="en-US" baseline="30000" dirty="0" smtClean="0">
                <a:latin typeface="Bahnschrift SemiLight" pitchFamily="34" charset="0"/>
                <a:cs typeface="Arial" pitchFamily="34" charset="0"/>
              </a:rPr>
              <a:t>o</a:t>
            </a: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, thus making it </a:t>
            </a:r>
            <a:r>
              <a:rPr lang="en-US" dirty="0" err="1" smtClean="0">
                <a:latin typeface="Bahnschrift SemiLight" pitchFamily="34" charset="0"/>
                <a:cs typeface="Arial" pitchFamily="34" charset="0"/>
              </a:rPr>
              <a:t>endarch</a:t>
            </a: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 from exarch while entering into stem.</a:t>
            </a:r>
          </a:p>
          <a:p>
            <a:pPr algn="just"/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The phloem strands divide into two and the branches swing into lateral direction to the position of xylem.</a:t>
            </a:r>
          </a:p>
          <a:p>
            <a:pPr algn="just"/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Two branches of phloem from two different phloem strands join with a xylem strands forming a new conjoint and collateral bundle.</a:t>
            </a:r>
          </a:p>
          <a:p>
            <a:pPr marL="109728" indent="0" algn="just">
              <a:buNone/>
            </a:pPr>
            <a:endParaRPr lang="en-IN" dirty="0">
              <a:latin typeface="Bahnschrift Semi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71839" y="420881"/>
            <a:ext cx="8307601" cy="259228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The number of vascular bundles in stem formed due to transition is always equal to the number of phloem strands in roots.</a:t>
            </a:r>
          </a:p>
          <a:p>
            <a:pPr marL="109728" indent="0" algn="just">
              <a:buNone/>
            </a:pPr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This type of transition has been reported in </a:t>
            </a:r>
            <a:r>
              <a:rPr lang="en-US" i="1" dirty="0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Phoenix, </a:t>
            </a:r>
            <a:r>
              <a:rPr lang="en-US" i="1" dirty="0" err="1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Lathyrus</a:t>
            </a:r>
            <a:r>
              <a:rPr lang="en-US" i="1" dirty="0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 and </a:t>
            </a:r>
            <a:r>
              <a:rPr lang="en-US" i="1" dirty="0" err="1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Medicago</a:t>
            </a:r>
            <a:r>
              <a:rPr lang="en-US" i="1" dirty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.</a:t>
            </a:r>
            <a:endParaRPr lang="en-IN" dirty="0">
              <a:latin typeface="Bahnschrift SemiLight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565" y="3429000"/>
            <a:ext cx="805815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253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40938"/>
            <a:ext cx="8003232" cy="1012974"/>
          </a:xfrm>
        </p:spPr>
        <p:txBody>
          <a:bodyPr/>
          <a:lstStyle/>
          <a:p>
            <a:r>
              <a:rPr lang="en-IN" dirty="0" err="1" smtClean="0"/>
              <a:t>Anemarrhena</a:t>
            </a:r>
            <a:r>
              <a:rPr lang="en-IN" dirty="0" smtClean="0"/>
              <a:t> Type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In this type, half of the xylem strands fork and their branches swing in lateral direction.</a:t>
            </a:r>
          </a:p>
          <a:p>
            <a:pPr marL="109728" indent="0" algn="just">
              <a:buNone/>
            </a:pPr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These xylem branches and the undivided xylem strands, all turn to 180</a:t>
            </a:r>
            <a:r>
              <a:rPr lang="en-US" baseline="30000" dirty="0" smtClean="0">
                <a:latin typeface="Bahnschrift SemiLight" pitchFamily="34" charset="0"/>
                <a:cs typeface="Arial" pitchFamily="34" charset="0"/>
              </a:rPr>
              <a:t>o</a:t>
            </a: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 and become inverted.</a:t>
            </a:r>
          </a:p>
          <a:p>
            <a:pPr algn="just"/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However, the phloem strands do not divide but they become united in pairs.</a:t>
            </a:r>
          </a:p>
          <a:p>
            <a:pPr algn="just"/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At the same time, these phloem strands unite with the  triple strands of xylem. In this way a single bundle of stem consists of five united strands (2 phloem and 3 xylem)</a:t>
            </a:r>
            <a:r>
              <a:rPr lang="en-IN" dirty="0">
                <a:latin typeface="Bahnschrift SemiLight" pitchFamily="34" charset="0"/>
                <a:cs typeface="Arial" pitchFamily="34" charset="0"/>
              </a:rPr>
              <a:t>.</a:t>
            </a:r>
            <a:endParaRPr lang="en-US" dirty="0" smtClean="0">
              <a:latin typeface="Bahnschrift Semi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8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517755" y="356265"/>
            <a:ext cx="8374725" cy="314474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Number of vascular bundles in stem thus formed stem is half to the number of phloem strands in root.</a:t>
            </a:r>
          </a:p>
          <a:p>
            <a:pPr algn="just"/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This is not a common type of transition but found exceptionally in some plants like </a:t>
            </a:r>
            <a:r>
              <a:rPr lang="en-US" i="1" dirty="0" err="1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Anemarrhena</a:t>
            </a:r>
            <a:r>
              <a:rPr lang="en-US" i="1" dirty="0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, </a:t>
            </a:r>
            <a:r>
              <a:rPr lang="en-US" i="1" dirty="0" smtClean="0">
                <a:latin typeface="Bahnschrift SemiLight" pitchFamily="34" charset="0"/>
                <a:cs typeface="Arial" pitchFamily="34" charset="0"/>
              </a:rPr>
              <a:t>a member of monocotyledons.</a:t>
            </a:r>
            <a:endParaRPr lang="en-IN" dirty="0">
              <a:latin typeface="Bahnschrift SemiLight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7835900" cy="17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260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Thank You!</a:t>
            </a:r>
            <a:br>
              <a:rPr lang="en-IN" dirty="0" smtClean="0"/>
            </a:br>
            <a:r>
              <a:rPr lang="en-IN" sz="2800" dirty="0" err="1" smtClean="0"/>
              <a:t>Dr.</a:t>
            </a:r>
            <a:r>
              <a:rPr lang="en-IN" sz="2800" dirty="0" smtClean="0"/>
              <a:t> </a:t>
            </a:r>
            <a:r>
              <a:rPr lang="en-IN" sz="2800" dirty="0" err="1" smtClean="0"/>
              <a:t>Pushpa</a:t>
            </a:r>
            <a:r>
              <a:rPr lang="en-IN" sz="2800" dirty="0" smtClean="0"/>
              <a:t> Jain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869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IN" dirty="0" smtClean="0"/>
              <a:t>Root-Stem Transition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19256" cy="43239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The transition or transformation of characters of vascular structures of roots into the vascular structure of stem is called </a:t>
            </a:r>
            <a:r>
              <a:rPr lang="en-US" u="sng" dirty="0" smtClean="0">
                <a:solidFill>
                  <a:srgbClr val="FF0000"/>
                </a:solidFill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root-stem transition</a:t>
            </a:r>
            <a:r>
              <a:rPr lang="en-US" dirty="0" smtClean="0">
                <a:solidFill>
                  <a:srgbClr val="FF0000"/>
                </a:solidFill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 marL="109728" indent="0" algn="just">
              <a:buNone/>
            </a:pPr>
            <a:endParaRPr lang="en-US" dirty="0" smtClean="0">
              <a:solidFill>
                <a:srgbClr val="FF0000"/>
              </a:solidFill>
              <a:latin typeface="Bahnschrift SemiLight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This transition is essential because the root and stem make a continuous system called </a:t>
            </a:r>
            <a:r>
              <a:rPr lang="en-US" u="sng" dirty="0" smtClean="0">
                <a:solidFill>
                  <a:srgbClr val="FF0000"/>
                </a:solidFill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plant axis</a:t>
            </a:r>
            <a:r>
              <a:rPr lang="en-US" dirty="0" smtClean="0">
                <a:solidFill>
                  <a:srgbClr val="FF0000"/>
                </a:solidFill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 marL="109728" indent="0" algn="just">
              <a:buNone/>
            </a:pPr>
            <a:endParaRPr lang="en-US" dirty="0" smtClean="0">
              <a:latin typeface="Bahnschrift SemiLight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The epidermis, hypodermis, cortex, endodermis, </a:t>
            </a:r>
            <a:r>
              <a:rPr lang="en-US" dirty="0" err="1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pericycle</a:t>
            </a:r>
            <a:r>
              <a:rPr lang="en-US" dirty="0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, and secondary vascular tissues are directly continuous from root to stem, hence, their transition is not essential. But, the primary vascular bundles are different in the two systems.</a:t>
            </a:r>
          </a:p>
          <a:p>
            <a:pPr algn="just"/>
            <a:endParaRPr lang="en-US" dirty="0" smtClean="0">
              <a:latin typeface="Bahnschrift SemiLight" pitchFamily="34" charset="0"/>
            </a:endParaRPr>
          </a:p>
          <a:p>
            <a:pPr algn="just"/>
            <a:endParaRPr lang="en-IN" dirty="0">
              <a:latin typeface="Bahnschrift Semi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5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9631" y="836712"/>
            <a:ext cx="8219256" cy="489654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During transition, radial vascular bundles of root are converted into conjoint bundles while entering into stem. Likewise, exarch xylem of roots is also transformed into </a:t>
            </a:r>
            <a:r>
              <a:rPr lang="en-US" dirty="0" err="1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endarch</a:t>
            </a:r>
            <a:r>
              <a:rPr lang="en-US" dirty="0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 xylem.</a:t>
            </a:r>
          </a:p>
          <a:p>
            <a:pPr marL="109728" indent="0" algn="just">
              <a:buNone/>
            </a:pPr>
            <a:endParaRPr lang="en-US" dirty="0" smtClean="0">
              <a:latin typeface="Bahnschrift SemiLight" pitchFamily="34" charset="0"/>
              <a:ea typeface="Arial Unicode MS" pitchFamily="34" charset="-128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This transformation takes place in the middle of radicle and </a:t>
            </a:r>
            <a:r>
              <a:rPr lang="en-US" dirty="0" err="1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plumule</a:t>
            </a:r>
            <a:r>
              <a:rPr lang="en-US" dirty="0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 which is also called </a:t>
            </a:r>
            <a:r>
              <a:rPr lang="en-US" u="sng" dirty="0" smtClean="0">
                <a:solidFill>
                  <a:srgbClr val="FF0000"/>
                </a:solidFill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hypocotyl</a:t>
            </a:r>
            <a:r>
              <a:rPr lang="en-US" dirty="0" smtClean="0">
                <a:solidFill>
                  <a:srgbClr val="FF0000"/>
                </a:solidFill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dirty="0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and is a part of </a:t>
            </a:r>
            <a:r>
              <a:rPr lang="en-US" dirty="0" err="1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embryonal</a:t>
            </a:r>
            <a:r>
              <a:rPr lang="en-US" dirty="0" smtClean="0">
                <a:latin typeface="Bahnschrift SemiLight" pitchFamily="34" charset="0"/>
                <a:ea typeface="Arial Unicode MS" pitchFamily="34" charset="-128"/>
                <a:cs typeface="Arial" pitchFamily="34" charset="0"/>
              </a:rPr>
              <a:t> axis. Internally, the hypocotyl shows the features of both stem and root.</a:t>
            </a:r>
          </a:p>
          <a:p>
            <a:pPr algn="just"/>
            <a:endParaRPr lang="en-US" dirty="0" smtClean="0">
              <a:latin typeface="Bahnschrift SemiLight" pitchFamily="34" charset="0"/>
            </a:endParaRPr>
          </a:p>
          <a:p>
            <a:pPr algn="just"/>
            <a:endParaRPr lang="en-IN" dirty="0">
              <a:latin typeface="Bahnschrift Semi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26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51304" cy="10129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Processes Involved in the Conversion of Root into Shoot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608512"/>
          </a:xfrm>
        </p:spPr>
        <p:txBody>
          <a:bodyPr>
            <a:normAutofit fontScale="92500" lnSpcReduction="10000"/>
          </a:bodyPr>
          <a:lstStyle/>
          <a:p>
            <a:pPr marL="624078" indent="-514350" algn="just">
              <a:buFont typeface="+mj-lt"/>
              <a:buAutoNum type="arabicPeriod"/>
            </a:pPr>
            <a:endParaRPr lang="en-US" dirty="0">
              <a:latin typeface="Bahnschrift SemiLight" pitchFamily="34" charset="0"/>
              <a:cs typeface="Arial" pitchFamily="34" charset="0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The vascular bundles are pushed towards the periphery resulting into the broadening of stele and pith.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There is a shifting in the position of xylem and phloem.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Xylem and phloem patches may divide into two parts.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There is a twisting of xylem bundles which may rotate by 180</a:t>
            </a:r>
            <a:r>
              <a:rPr lang="en-US" baseline="30000" dirty="0" smtClean="0">
                <a:latin typeface="Bahnschrift SemiLight" pitchFamily="34" charset="0"/>
                <a:cs typeface="Arial" pitchFamily="34" charset="0"/>
              </a:rPr>
              <a:t>o</a:t>
            </a:r>
            <a:r>
              <a:rPr lang="en-US" dirty="0">
                <a:latin typeface="Bahnschrift SemiLight" pitchFamily="34" charset="0"/>
                <a:cs typeface="Arial" pitchFamily="34" charset="0"/>
              </a:rPr>
              <a:t>.</a:t>
            </a:r>
            <a:endParaRPr lang="en-US" baseline="30000" dirty="0" smtClean="0">
              <a:latin typeface="Bahnschrift SemiLight" pitchFamily="34" charset="0"/>
              <a:cs typeface="Arial" pitchFamily="34" charset="0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Phloem patches may join with each other.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A phloem patch may join with a xylem patch.</a:t>
            </a:r>
          </a:p>
          <a:p>
            <a:pPr marL="624078" indent="-514350" algn="just">
              <a:buFont typeface="+mj-lt"/>
              <a:buAutoNum type="arabicPeriod"/>
            </a:pPr>
            <a:endParaRPr lang="en-US" dirty="0" smtClean="0">
              <a:latin typeface="Bahnschrift SemiLight" pitchFamily="34" charset="0"/>
            </a:endParaRPr>
          </a:p>
          <a:p>
            <a:pPr marL="624078" indent="-514350" algn="just">
              <a:buFont typeface="+mj-lt"/>
              <a:buAutoNum type="arabicPeriod"/>
            </a:pPr>
            <a:endParaRPr lang="en-US" dirty="0" smtClean="0">
              <a:latin typeface="Bahnschrift SemiLight" pitchFamily="34" charset="0"/>
            </a:endParaRPr>
          </a:p>
          <a:p>
            <a:pPr algn="just"/>
            <a:endParaRPr lang="en-IN" dirty="0">
              <a:latin typeface="Bahnschrift Semi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3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IN" dirty="0" smtClean="0"/>
              <a:t>Types of Root-Stem Transition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19256" cy="432393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On the basis of processes involved during transition, four categories of root-stem transition have been observed.</a:t>
            </a:r>
          </a:p>
          <a:p>
            <a:pPr marL="365760" lvl="1" indent="0"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514600" lvl="8" indent="-457200" algn="just">
              <a:buFont typeface="+mj-lt"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Fumaria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type</a:t>
            </a:r>
          </a:p>
          <a:p>
            <a:pPr marL="2514600" lvl="8" indent="-457200" algn="just">
              <a:buFont typeface="+mj-lt"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Cucurbita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type</a:t>
            </a:r>
          </a:p>
          <a:p>
            <a:pPr marL="2514600" lvl="8" indent="-457200" algn="just">
              <a:buFont typeface="+mj-lt"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Lathyrus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type</a:t>
            </a:r>
          </a:p>
          <a:p>
            <a:pPr marL="2514600" lvl="8" indent="-457200" algn="just">
              <a:buFont typeface="+mj-lt"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Anemarrhena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type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933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40938"/>
            <a:ext cx="8003232" cy="1012974"/>
          </a:xfrm>
        </p:spPr>
        <p:txBody>
          <a:bodyPr/>
          <a:lstStyle/>
          <a:p>
            <a:r>
              <a:rPr lang="en-IN" dirty="0" err="1" smtClean="0"/>
              <a:t>Fumaria</a:t>
            </a:r>
            <a:r>
              <a:rPr lang="en-IN" dirty="0" smtClean="0"/>
              <a:t> Type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2565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In this type, each xylem strands of root divides into two branches by a radial division. As these branches pass upward, they swing </a:t>
            </a:r>
            <a:r>
              <a:rPr lang="en-US" dirty="0">
                <a:latin typeface="Bahnschrift SemiLight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n their lateral direction.</a:t>
            </a:r>
          </a:p>
          <a:p>
            <a:pPr algn="just"/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One of the two branches goes to the right, the other bend toward left. Phloem is pushed towards the periphery.</a:t>
            </a:r>
          </a:p>
          <a:p>
            <a:pPr algn="just"/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After turning to 180</a:t>
            </a:r>
            <a:r>
              <a:rPr lang="en-US" baseline="30000" dirty="0" smtClean="0">
                <a:latin typeface="Bahnschrift SemiLight" pitchFamily="34" charset="0"/>
                <a:cs typeface="Arial" pitchFamily="34" charset="0"/>
              </a:rPr>
              <a:t>o</a:t>
            </a: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, the exarch xylem become </a:t>
            </a:r>
            <a:r>
              <a:rPr lang="en-US" dirty="0" err="1" smtClean="0">
                <a:latin typeface="Bahnschrift SemiLight" pitchFamily="34" charset="0"/>
                <a:cs typeface="Arial" pitchFamily="34" charset="0"/>
              </a:rPr>
              <a:t>endarch</a:t>
            </a:r>
            <a:r>
              <a:rPr lang="en-US" dirty="0" smtClean="0">
                <a:latin typeface="Bahnschrift SemiLight" pitchFamily="34" charset="0"/>
                <a:cs typeface="Arial" pitchFamily="34" charset="0"/>
              </a:rPr>
              <a:t> and the two xylem branches join the phloem strands on the inside.</a:t>
            </a:r>
          </a:p>
          <a:p>
            <a:pPr algn="just"/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Thus, radial vascular bundles are converted into conjoint and collateral. </a:t>
            </a:r>
            <a:endParaRPr lang="en-IN" dirty="0">
              <a:latin typeface="Bahnschrift Semi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8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10057"/>
            <a:ext cx="8489950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512871" y="188640"/>
            <a:ext cx="8291264" cy="39604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Phloem strands never divide. Therefore, the number of vascular bundles in stems remains same as in roots.</a:t>
            </a:r>
          </a:p>
          <a:p>
            <a:pPr algn="just"/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Each of the newly formed conjoint and collateral bundles is made up of a phloem bundle and two daughter branches of two different xylem strands.</a:t>
            </a: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This type of transition has been found in </a:t>
            </a:r>
            <a:r>
              <a:rPr lang="en-US" i="1" dirty="0" err="1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Fumaria</a:t>
            </a:r>
            <a:r>
              <a:rPr lang="en-US" i="1" dirty="0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, Mirabilis, </a:t>
            </a:r>
            <a:r>
              <a:rPr lang="en-US" i="1" dirty="0" err="1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Dipsacus</a:t>
            </a:r>
            <a:r>
              <a:rPr lang="en-US" i="1" dirty="0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, etc</a:t>
            </a:r>
            <a:r>
              <a:rPr lang="en-US" i="1" dirty="0" smtClean="0">
                <a:latin typeface="Bahnschrift SemiLight" pitchFamily="34" charset="0"/>
                <a:cs typeface="Arial" pitchFamily="34" charset="0"/>
              </a:rPr>
              <a:t>.</a:t>
            </a:r>
            <a:endParaRPr lang="en-IN" dirty="0">
              <a:latin typeface="Bahnschrift Semi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83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40938"/>
            <a:ext cx="8003232" cy="1012974"/>
          </a:xfrm>
        </p:spPr>
        <p:txBody>
          <a:bodyPr/>
          <a:lstStyle/>
          <a:p>
            <a:r>
              <a:rPr lang="en-IN" dirty="0" err="1" smtClean="0"/>
              <a:t>Cucurbita</a:t>
            </a:r>
            <a:r>
              <a:rPr lang="en-IN" dirty="0" smtClean="0"/>
              <a:t> Type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291264" cy="525658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In this type, both the xylem and phloem strands divide radially into two parts</a:t>
            </a:r>
            <a:r>
              <a:rPr lang="en-IN" dirty="0" smtClean="0">
                <a:latin typeface="Bahnschrift SemiLight" pitchFamily="34" charset="0"/>
                <a:cs typeface="Arial" pitchFamily="34" charset="0"/>
              </a:rPr>
              <a:t>.</a:t>
            </a:r>
          </a:p>
          <a:p>
            <a:pPr algn="just"/>
            <a:endParaRPr lang="en-IN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IN" dirty="0" smtClean="0">
                <a:latin typeface="Bahnschrift SemiLight" pitchFamily="34" charset="0"/>
                <a:cs typeface="Arial" pitchFamily="34" charset="0"/>
              </a:rPr>
              <a:t>These branches of the two swing in lateral direction and move upward in such a way that a xylem branch joins the </a:t>
            </a:r>
            <a:r>
              <a:rPr lang="en-IN" dirty="0" err="1" smtClean="0">
                <a:latin typeface="Bahnschrift SemiLight" pitchFamily="34" charset="0"/>
                <a:cs typeface="Arial" pitchFamily="34" charset="0"/>
              </a:rPr>
              <a:t>innerside</a:t>
            </a:r>
            <a:r>
              <a:rPr lang="en-IN" dirty="0" smtClean="0">
                <a:latin typeface="Bahnschrift SemiLight" pitchFamily="34" charset="0"/>
                <a:cs typeface="Arial" pitchFamily="34" charset="0"/>
              </a:rPr>
              <a:t> of the neighbouring phloem branch.</a:t>
            </a:r>
          </a:p>
          <a:p>
            <a:pPr algn="just"/>
            <a:endParaRPr lang="en-IN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IN" dirty="0" smtClean="0">
                <a:latin typeface="Bahnschrift SemiLight" pitchFamily="34" charset="0"/>
                <a:cs typeface="Arial" pitchFamily="34" charset="0"/>
              </a:rPr>
              <a:t>Xylem branches become inverted in their position and the phloem strands do not change their orientation.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5324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339752" y="3044766"/>
            <a:ext cx="108012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436096" y="2995351"/>
            <a:ext cx="1512168" cy="25955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755576" y="1596429"/>
            <a:ext cx="540060" cy="2101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9552" y="1607858"/>
            <a:ext cx="144016" cy="1677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512871" y="188640"/>
            <a:ext cx="8291264" cy="396044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>
                <a:latin typeface="Bahnschrift SemiLight" pitchFamily="34" charset="0"/>
                <a:cs typeface="Arial" pitchFamily="34" charset="0"/>
              </a:rPr>
              <a:t>In </a:t>
            </a:r>
            <a:r>
              <a:rPr lang="en-IN" dirty="0">
                <a:latin typeface="Bahnschrift SemiLight" pitchFamily="34" charset="0"/>
                <a:cs typeface="Arial" pitchFamily="34" charset="0"/>
              </a:rPr>
              <a:t>this way, the number of vascular bundles </a:t>
            </a:r>
            <a:r>
              <a:rPr lang="en-IN" dirty="0" smtClean="0">
                <a:latin typeface="Bahnschrift SemiLight" pitchFamily="34" charset="0"/>
                <a:cs typeface="Arial" pitchFamily="34" charset="0"/>
              </a:rPr>
              <a:t>becomes double of the phloem strands found in the route.</a:t>
            </a:r>
            <a:endParaRPr lang="en-US" dirty="0">
              <a:latin typeface="Bahnschrift SemiLight" pitchFamily="34" charset="0"/>
              <a:cs typeface="Arial" pitchFamily="34" charset="0"/>
            </a:endParaRPr>
          </a:p>
          <a:p>
            <a:pPr marL="109728" indent="0" algn="just">
              <a:buNone/>
            </a:pPr>
            <a:endParaRPr lang="en-US" dirty="0" smtClean="0">
              <a:latin typeface="Bahnschrift SemiLight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Bahnschrift SemiLight" pitchFamily="34" charset="0"/>
                <a:cs typeface="Arial" pitchFamily="34" charset="0"/>
              </a:rPr>
              <a:t>This type of transition is most common in angiosperms. It has been reported in </a:t>
            </a:r>
            <a:r>
              <a:rPr lang="en-US" i="1" dirty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C</a:t>
            </a:r>
            <a:r>
              <a:rPr lang="en-US" i="1" dirty="0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ucurbits, </a:t>
            </a:r>
            <a:r>
              <a:rPr lang="en-US" i="1" dirty="0" err="1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Tinospora</a:t>
            </a:r>
            <a:r>
              <a:rPr lang="en-US" i="1" dirty="0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Ricinus</a:t>
            </a:r>
            <a:r>
              <a:rPr lang="en-US" i="1" dirty="0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Phaseolus</a:t>
            </a:r>
            <a:r>
              <a:rPr lang="en-US" i="1" dirty="0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, Acer, </a:t>
            </a:r>
            <a:r>
              <a:rPr lang="en-US" i="1" dirty="0" err="1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Trapacolum</a:t>
            </a:r>
            <a:r>
              <a:rPr lang="en-US" i="1" dirty="0" smtClean="0">
                <a:solidFill>
                  <a:srgbClr val="FF0000"/>
                </a:solidFill>
                <a:latin typeface="Bahnschrift SemiLight" pitchFamily="34" charset="0"/>
                <a:cs typeface="Arial" pitchFamily="34" charset="0"/>
              </a:rPr>
              <a:t>, etc</a:t>
            </a:r>
            <a:r>
              <a:rPr lang="en-US" i="1" dirty="0" smtClean="0">
                <a:latin typeface="Bahnschrift SemiLight" pitchFamily="34" charset="0"/>
                <a:cs typeface="Arial" pitchFamily="34" charset="0"/>
              </a:rPr>
              <a:t>.</a:t>
            </a:r>
            <a:endParaRPr lang="en-IN" dirty="0">
              <a:latin typeface="Bahnschrift SemiLight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838" y="4005064"/>
            <a:ext cx="799465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761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6583</TotalTime>
  <Words>783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Root-Stem Transition</vt:lpstr>
      <vt:lpstr>Root-Stem Transition</vt:lpstr>
      <vt:lpstr>Slide 3</vt:lpstr>
      <vt:lpstr>Processes Involved in the Conversion of Root into Shoot</vt:lpstr>
      <vt:lpstr>Types of Root-Stem Transition</vt:lpstr>
      <vt:lpstr>Fumaria Type</vt:lpstr>
      <vt:lpstr>Slide 7</vt:lpstr>
      <vt:lpstr>Cucurbita Type</vt:lpstr>
      <vt:lpstr>Slide 9</vt:lpstr>
      <vt:lpstr>Lathyrus Type</vt:lpstr>
      <vt:lpstr>Slide 11</vt:lpstr>
      <vt:lpstr>Anemarrhena Type</vt:lpstr>
      <vt:lpstr>Slide 13</vt:lpstr>
      <vt:lpstr>Thank You! Dr. Pushpa Jain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Succession</dc:title>
  <dc:creator>Prajvi Jain</dc:creator>
  <cp:lastModifiedBy>hp</cp:lastModifiedBy>
  <cp:revision>81</cp:revision>
  <dcterms:created xsi:type="dcterms:W3CDTF">2020-01-02T15:15:19Z</dcterms:created>
  <dcterms:modified xsi:type="dcterms:W3CDTF">2020-09-01T09:41:02Z</dcterms:modified>
</cp:coreProperties>
</file>